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316" r:id="rId2"/>
    <p:sldId id="309" r:id="rId3"/>
    <p:sldId id="264" r:id="rId4"/>
    <p:sldId id="265" r:id="rId5"/>
    <p:sldId id="266" r:id="rId6"/>
    <p:sldId id="267" r:id="rId7"/>
    <p:sldId id="268" r:id="rId8"/>
    <p:sldId id="310" r:id="rId9"/>
    <p:sldId id="269" r:id="rId10"/>
    <p:sldId id="270" r:id="rId11"/>
    <p:sldId id="271" r:id="rId12"/>
    <p:sldId id="273" r:id="rId13"/>
    <p:sldId id="274" r:id="rId14"/>
    <p:sldId id="275" r:id="rId15"/>
    <p:sldId id="276" r:id="rId16"/>
    <p:sldId id="311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92" r:id="rId29"/>
    <p:sldId id="288" r:id="rId30"/>
    <p:sldId id="289" r:id="rId31"/>
    <p:sldId id="293" r:id="rId32"/>
    <p:sldId id="294" r:id="rId33"/>
    <p:sldId id="295" r:id="rId34"/>
    <p:sldId id="312" r:id="rId35"/>
    <p:sldId id="296" r:id="rId36"/>
    <p:sldId id="297" r:id="rId37"/>
    <p:sldId id="298" r:id="rId38"/>
    <p:sldId id="299" r:id="rId39"/>
    <p:sldId id="300" r:id="rId40"/>
    <p:sldId id="301" r:id="rId41"/>
    <p:sldId id="313" r:id="rId42"/>
    <p:sldId id="302" r:id="rId43"/>
    <p:sldId id="303" r:id="rId44"/>
    <p:sldId id="304" r:id="rId45"/>
    <p:sldId id="305" r:id="rId46"/>
    <p:sldId id="314" r:id="rId47"/>
    <p:sldId id="306" r:id="rId48"/>
    <p:sldId id="307" r:id="rId49"/>
    <p:sldId id="308" r:id="rId50"/>
    <p:sldId id="315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>
        <p:scale>
          <a:sx n="75" d="100"/>
          <a:sy n="75" d="100"/>
        </p:scale>
        <p:origin x="240" y="-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E7BC2E-41F5-4C1F-BF77-51ED93E23006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C98B5-05BD-4E65-801E-B11405FC1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397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4534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0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788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107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642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068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8517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768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5360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6734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907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960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7028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5917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8821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2026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6041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160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0017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9651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0626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986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24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614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694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8089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5018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06813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0541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242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94179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0241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803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41967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7604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23556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86855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42801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10521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4461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70129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38316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95925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691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22015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443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2999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867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887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C98B5-05BD-4E65-801E-B11405FC1A6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472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F0C81-6438-46CA-89AD-42F86775645E}" type="datetime1">
              <a:rPr lang="en-US" smtClean="0"/>
              <a:t>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610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3D03A-167A-4368-B737-324755644E07}" type="datetime1">
              <a:rPr lang="en-US" smtClean="0"/>
              <a:t>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471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4EC4-EAB2-49D2-9AD8-963FC251A0F9}" type="datetime1">
              <a:rPr lang="en-US" smtClean="0"/>
              <a:t>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577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7BA21-918B-4AA2-8B89-04293B0FF9E5}" type="datetime1">
              <a:rPr lang="en-US" smtClean="0"/>
              <a:t>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32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5A463-2BBD-40E0-A6CB-115C6A807447}" type="datetime1">
              <a:rPr lang="en-US" smtClean="0"/>
              <a:t>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082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9E48-B0D9-4287-B0A6-33DDCFCC8615}" type="datetime1">
              <a:rPr lang="en-US" smtClean="0"/>
              <a:t>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2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E56F8-5D1B-4426-B087-9BE0B1617ABD}" type="datetime1">
              <a:rPr lang="en-US" smtClean="0"/>
              <a:t>2/2/2018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93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580A-7842-42AF-AE05-1DE770035003}" type="datetime1">
              <a:rPr lang="en-US" smtClean="0"/>
              <a:t>2/2/2018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758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8D5B7-4484-4D5B-AA19-56F242D1A739}" type="datetime1">
              <a:rPr lang="en-US" smtClean="0"/>
              <a:t>2/2/2018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8559"/>
            <a:ext cx="500270" cy="365125"/>
          </a:xfrm>
        </p:spPr>
        <p:txBody>
          <a:bodyPr/>
          <a:lstStyle>
            <a:lvl1pPr algn="ctr">
              <a:defRPr sz="2000">
                <a:solidFill>
                  <a:schemeClr val="tx1"/>
                </a:solidFill>
              </a:defRPr>
            </a:lvl1pPr>
          </a:lstStyle>
          <a:p>
            <a:fld id="{92BF23B2-DBF6-4B02-92EB-28FA5EA134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634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57ECA-0CE7-4B99-ACAC-0B839676F680}" type="datetime1">
              <a:rPr lang="en-US" smtClean="0"/>
              <a:t>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622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58C93-5F39-4135-9FFA-19C0D4D26C33}" type="datetime1">
              <a:rPr lang="en-US" smtClean="0"/>
              <a:t>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726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96610-4C53-4338-A679-66ED369A71C3}" type="datetime1">
              <a:rPr lang="en-US" smtClean="0"/>
              <a:t>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F23B2-DBF6-4B02-92EB-28FA5EA13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069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Visualize Behavior of the “Home Security System”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97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sz="1200" b="1" dirty="0" err="1" smtClean="0">
                <a:solidFill>
                  <a:schemeClr val="accent1">
                    <a:lumMod val="50000"/>
                  </a:schemeClr>
                </a:solidFill>
              </a:rPr>
              <a:t>alert:dooropened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T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T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T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3614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Door opens while system is ready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err="1" smtClean="0">
                <a:solidFill>
                  <a:srgbClr val="C00000"/>
                </a:solidFill>
              </a:rPr>
              <a:t>beep:chime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keypress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623388" y="1030916"/>
            <a:ext cx="6397690" cy="3301598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c 18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44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T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T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T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3614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Door opens while system is ready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beep:chime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T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10807957" y="377021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c 18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82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T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T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T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3614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Door opens while system is ready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Initialize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T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F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6" name="Arc 15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95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T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T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T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3614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Door opens while system is ready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2" name="Arc 11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82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T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0120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Door closes again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2" name="Arc 11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 rot="19204562">
            <a:off x="1611098" y="4277625"/>
            <a:ext cx="1190445" cy="1272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4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0120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Door closes again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2" name="Arc 11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73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Homeowner arms the system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Enter a valid three-digit code on the keypad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2BF23B2-DBF6-4B02-92EB-28FA5EA134C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6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692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First keypress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sz="1400" b="1" dirty="0" err="1" smtClean="0">
                <a:solidFill>
                  <a:srgbClr val="C00000"/>
                </a:solidFill>
              </a:rPr>
              <a:t>beep:keypress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7352524" y="951722"/>
            <a:ext cx="3216864" cy="3380792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 flipV="1">
            <a:off x="6604182" y="2958112"/>
            <a:ext cx="428944" cy="247871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/>
          <p:cNvSpPr/>
          <p:nvPr/>
        </p:nvSpPr>
        <p:spPr>
          <a:xfrm flipV="1">
            <a:off x="5684941" y="3233211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36010" y="3773945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+1</a:t>
            </a:r>
            <a:endParaRPr lang="en-US" dirty="0"/>
          </a:p>
        </p:txBody>
      </p:sp>
      <p:sp>
        <p:nvSpPr>
          <p:cNvPr id="24" name="Arc 23"/>
          <p:cNvSpPr/>
          <p:nvPr/>
        </p:nvSpPr>
        <p:spPr>
          <a:xfrm>
            <a:off x="6705543" y="2121254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 rot="17959853">
            <a:off x="5386662" y="2281779"/>
            <a:ext cx="1190445" cy="1272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5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29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692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First keypress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sz="1400" b="1" dirty="0" err="1" smtClean="0">
                <a:solidFill>
                  <a:schemeClr val="accent1">
                    <a:lumMod val="50000"/>
                  </a:schemeClr>
                </a:solidFill>
              </a:rPr>
              <a:t>beep:keypress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T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flipV="1">
            <a:off x="5846951" y="2141978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098020" y="2682712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10807957" y="377021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94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28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692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First keypress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Initialize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T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flipV="1">
            <a:off x="5846951" y="2141978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098020" y="2682712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03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startup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Initialize all task loops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2BF23B2-DBF6-4B02-92EB-28FA5EA134C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49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27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692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First keypress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flipV="1">
            <a:off x="5846951" y="2141978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098020" y="2682712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53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26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692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First keypress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flipV="1">
            <a:off x="5846951" y="2141978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098020" y="2682712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0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25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692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First keypress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flipV="1">
            <a:off x="5846951" y="2141978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098020" y="2682712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4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2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980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Second keypress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sz="1400" b="1" dirty="0" err="1" smtClean="0">
                <a:solidFill>
                  <a:srgbClr val="C00000"/>
                </a:solidFill>
              </a:rPr>
              <a:t>beep:keypress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7352524" y="951722"/>
            <a:ext cx="3216864" cy="3380792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 flipV="1">
            <a:off x="6604182" y="2958112"/>
            <a:ext cx="428944" cy="247871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/>
          <p:cNvSpPr/>
          <p:nvPr/>
        </p:nvSpPr>
        <p:spPr>
          <a:xfrm flipV="1">
            <a:off x="5684941" y="3233211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36010" y="3773945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+1</a:t>
            </a:r>
            <a:endParaRPr lang="en-US" dirty="0"/>
          </a:p>
        </p:txBody>
      </p:sp>
      <p:sp>
        <p:nvSpPr>
          <p:cNvPr id="24" name="Arc 23"/>
          <p:cNvSpPr/>
          <p:nvPr/>
        </p:nvSpPr>
        <p:spPr>
          <a:xfrm>
            <a:off x="6715136" y="2141978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 rot="17959853">
            <a:off x="5386662" y="2281779"/>
            <a:ext cx="1190445" cy="1272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43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29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12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2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980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Second keypress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sz="1400" b="1" dirty="0" err="1" smtClean="0">
                <a:solidFill>
                  <a:schemeClr val="accent1">
                    <a:lumMod val="50000"/>
                  </a:schemeClr>
                </a:solidFill>
              </a:rPr>
              <a:t>beep:keypress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T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flipV="1">
            <a:off x="5846951" y="2141978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098020" y="2682712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10807957" y="377021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50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28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12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2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980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Second keypress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Initialize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T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flipV="1">
            <a:off x="5846951" y="2141978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098020" y="2682712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8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27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12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2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980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Second keypress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flipV="1">
            <a:off x="5846951" y="2141978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098020" y="2682712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70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26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12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2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2980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Second keypress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flipV="1">
            <a:off x="5846951" y="2141978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098020" y="2682712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46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err="1" smtClean="0">
                <a:solidFill>
                  <a:srgbClr val="C00000"/>
                </a:solidFill>
              </a:rPr>
              <a:t>alert:valid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12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2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4804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Third keypress on keypad; valid code entered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sz="1400" b="1" dirty="0" err="1" smtClean="0">
                <a:solidFill>
                  <a:srgbClr val="C00000"/>
                </a:solidFill>
              </a:rPr>
              <a:t>beep:keypress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7352524" y="951722"/>
            <a:ext cx="3216864" cy="3380792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 flipV="1">
            <a:off x="6604182" y="2958112"/>
            <a:ext cx="428944" cy="247871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/>
          <p:cNvSpPr/>
          <p:nvPr/>
        </p:nvSpPr>
        <p:spPr>
          <a:xfrm flipV="1">
            <a:off x="5684941" y="3233211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36010" y="3773945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+1</a:t>
            </a:r>
            <a:endParaRPr lang="en-US" dirty="0"/>
          </a:p>
        </p:txBody>
      </p:sp>
      <p:sp>
        <p:nvSpPr>
          <p:cNvPr id="24" name="Arc 23"/>
          <p:cNvSpPr/>
          <p:nvPr/>
        </p:nvSpPr>
        <p:spPr>
          <a:xfrm>
            <a:off x="6715136" y="2141978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3573366" y="949690"/>
            <a:ext cx="3779157" cy="567742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own Arrow 22"/>
          <p:cNvSpPr/>
          <p:nvPr/>
        </p:nvSpPr>
        <p:spPr>
          <a:xfrm rot="17959853">
            <a:off x="5386662" y="2281779"/>
            <a:ext cx="1190445" cy="1272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94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alert:valid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pre-arm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</a:rPr>
              <a:t>READY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Initialize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30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0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0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4861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Third keypress on keypad; valid code entered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sz="1400" b="1" dirty="0" err="1" smtClean="0">
                <a:solidFill>
                  <a:schemeClr val="accent1">
                    <a:lumMod val="50000"/>
                  </a:schemeClr>
                </a:solidFill>
              </a:rPr>
              <a:t>beep:keypress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 	</a:t>
            </a:r>
            <a:r>
              <a:rPr lang="en-US" b="1" dirty="0" err="1" smtClean="0">
                <a:solidFill>
                  <a:srgbClr val="C00000"/>
                </a:solidFill>
              </a:rPr>
              <a:t>beep:ack</a:t>
            </a:r>
            <a:endParaRPr lang="en-US" b="1" dirty="0" smtClean="0">
              <a:solidFill>
                <a:srgbClr val="C00000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T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10807957" y="377021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3283809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619712" y="951722"/>
            <a:ext cx="6421435" cy="3741048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8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17243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System startup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keypress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0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pre-arm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READY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PRE-ARM </a:t>
            </a: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	run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err="1" smtClean="0">
                <a:solidFill>
                  <a:srgbClr val="C00000"/>
                </a:solidFill>
              </a:rPr>
              <a:t>mode:blink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3605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System </a:t>
            </a:r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moves to PRE-ARM mode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Initialize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err="1" smtClean="0">
                <a:solidFill>
                  <a:srgbClr val="C00000"/>
                </a:solidFill>
              </a:rPr>
              <a:t>beep:ack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T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619712" y="951722"/>
            <a:ext cx="6369677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619712" y="951722"/>
            <a:ext cx="6369677" cy="877078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19712" y="951722"/>
            <a:ext cx="2608560" cy="3977952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9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PRE-ARM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Initialize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30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mode:blink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blink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3605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System moves to PRE-ARM mode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beep:ack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T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10807957" y="377021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79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PRE-ARM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blink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5912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Wait for homeowner to leave before arming the system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Initialize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flipV="1">
            <a:off x="4689820" y="5503653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37371" y="60443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~LED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10777737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rc 23"/>
          <p:cNvSpPr/>
          <p:nvPr/>
        </p:nvSpPr>
        <p:spPr>
          <a:xfrm flipV="1">
            <a:off x="9280264" y="1831427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9531333" y="2372161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37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PRE-ARM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29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blink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T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5912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Wait for homeowner to leave before arming the system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flipV="1">
            <a:off x="4689820" y="5503653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37371" y="60443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~LED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10777737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rc 23"/>
          <p:cNvSpPr/>
          <p:nvPr/>
        </p:nvSpPr>
        <p:spPr>
          <a:xfrm flipV="1">
            <a:off x="9280264" y="1831427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9531333" y="2372161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96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Homeowner leaves the house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Needs to leave within a period of 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2BF23B2-DBF6-4B02-92EB-28FA5EA134C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06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PRE-ARM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28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blink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5912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Wait for homeowner to leave before arming the system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flipV="1">
            <a:off x="4689820" y="5503653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37371" y="60443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~LED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10777737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rc 23"/>
          <p:cNvSpPr/>
          <p:nvPr/>
        </p:nvSpPr>
        <p:spPr>
          <a:xfrm flipV="1">
            <a:off x="9280264" y="1831427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9531333" y="2372161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71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PRE-ARM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27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blink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T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5912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Wait for homeowner to leave before arming the system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flipV="1">
            <a:off x="4689820" y="5503653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37371" y="60443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~LED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10777737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rc 23"/>
          <p:cNvSpPr/>
          <p:nvPr/>
        </p:nvSpPr>
        <p:spPr>
          <a:xfrm flipV="1">
            <a:off x="9280264" y="1831427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9531333" y="2372161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59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PRE-ARM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26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blink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5912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Wait for homeowner to leave before arming the system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flipV="1">
            <a:off x="4689820" y="5503653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37371" y="60443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~LED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10777737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rc 23"/>
          <p:cNvSpPr/>
          <p:nvPr/>
        </p:nvSpPr>
        <p:spPr>
          <a:xfrm flipV="1">
            <a:off x="9280264" y="1831427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9531333" y="2372161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54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PRE-ARM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2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blink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T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5912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Wait for homeowner to leave before arming the system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flipV="1">
            <a:off x="4689820" y="5503653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37371" y="60443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~LED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10777737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rc 23"/>
          <p:cNvSpPr/>
          <p:nvPr/>
        </p:nvSpPr>
        <p:spPr>
          <a:xfrm flipV="1">
            <a:off x="9280264" y="1831427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9531333" y="2372161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21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sz="1400" b="1" dirty="0" err="1" smtClean="0">
                <a:solidFill>
                  <a:srgbClr val="C00000"/>
                </a:solidFill>
              </a:rPr>
              <a:t>alert:timedout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PRE-ARM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1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blink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5912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Wait for homeowner to leave before arming the system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flipV="1">
            <a:off x="4689820" y="5503653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37371" y="60443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~LED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10777737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rc 23"/>
          <p:cNvSpPr/>
          <p:nvPr/>
        </p:nvSpPr>
        <p:spPr>
          <a:xfrm flipV="1">
            <a:off x="9280264" y="1831427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9531333" y="2372161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3623388" y="951722"/>
            <a:ext cx="7490252" cy="65501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27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keypress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 Initialize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Initialize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17243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System startup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3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sz="1400" b="1" dirty="0" err="1" smtClean="0">
                <a:solidFill>
                  <a:schemeClr val="accent1">
                    <a:lumMod val="50000"/>
                  </a:schemeClr>
                </a:solidFill>
              </a:rPr>
              <a:t>alert:timedout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armed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PRE-ARM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Initialize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0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30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blink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T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5912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Wait for homeowner to leave before arming the system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flipV="1">
            <a:off x="4689820" y="5503653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37371" y="60443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~LED</a:t>
            </a:r>
            <a:endParaRPr lang="en-US" dirty="0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3287484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5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is armed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Monitor door and motion sensors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2BF23B2-DBF6-4B02-92EB-28FA5EA134C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79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armed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PRE-ARM  ARMED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30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run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	</a:t>
            </a:r>
            <a:r>
              <a:rPr lang="en-US" sz="1600" b="1" dirty="0" err="1" smtClean="0">
                <a:solidFill>
                  <a:srgbClr val="C00000"/>
                </a:solidFill>
              </a:rPr>
              <a:t>mode:steady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blink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1982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System is ARMED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flipV="1">
            <a:off x="4689820" y="5503653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37371" y="60443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~LED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3619712" y="951722"/>
            <a:ext cx="2574054" cy="4344897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70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ARMED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30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sz="1600" b="1" dirty="0" err="1" smtClean="0">
                <a:solidFill>
                  <a:srgbClr val="C00000"/>
                </a:solidFill>
              </a:rPr>
              <a:t>mode:steady</a:t>
            </a:r>
            <a:r>
              <a:rPr lang="en-US" sz="1600" b="1" dirty="0" smtClean="0">
                <a:solidFill>
                  <a:srgbClr val="C00000"/>
                </a:solidFill>
              </a:rPr>
              <a:t/>
            </a:r>
            <a:br>
              <a:rPr lang="en-US" sz="1600" b="1" dirty="0" smtClean="0">
                <a:solidFill>
                  <a:srgbClr val="C00000"/>
                </a:solidFill>
              </a:rPr>
            </a:br>
            <a:r>
              <a:rPr lang="en-US" sz="1600" b="1" dirty="0" smtClean="0">
                <a:solidFill>
                  <a:srgbClr val="C00000"/>
                </a:solidFill>
              </a:rPr>
              <a:t>	run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blink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T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1982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System is ARMED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016620" y="4332514"/>
            <a:ext cx="335903" cy="946852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flipV="1">
            <a:off x="4689820" y="5503653"/>
            <a:ext cx="919241" cy="884463"/>
          </a:xfrm>
          <a:prstGeom prst="arc">
            <a:avLst>
              <a:gd name="adj1" fmla="val 10580786"/>
              <a:gd name="adj2" fmla="val 424050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37371" y="60443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~LED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6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ARMED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30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sz="1600" b="1" dirty="0" err="1" smtClean="0">
                <a:solidFill>
                  <a:schemeClr val="accent1">
                    <a:lumMod val="50000"/>
                  </a:schemeClr>
                </a:solidFill>
              </a:rPr>
              <a:t>mode:steady</a:t>
            </a:r>
            <a:endParaRPr lang="en-US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sz="1600" b="1" dirty="0" smtClean="0">
                <a:solidFill>
                  <a:srgbClr val="C00000"/>
                </a:solidFill>
              </a:rPr>
              <a:t>run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blink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steady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T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1982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System is ARMED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ARMED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30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  <a:endParaRPr lang="en-US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sz="1600" b="1" dirty="0" smtClean="0">
                <a:solidFill>
                  <a:srgbClr val="C00000"/>
                </a:solidFill>
              </a:rPr>
              <a:t>run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steady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T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1982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System is ARMED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12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Unexpected motion detected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 immediately to alarm state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2BF23B2-DBF6-4B02-92EB-28FA5EA134C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4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err="1" smtClean="0">
                <a:solidFill>
                  <a:srgbClr val="C00000"/>
                </a:solidFill>
              </a:rPr>
              <a:t>alert:motion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ARMED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30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T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  <a:endParaRPr lang="en-US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sz="1600" b="1" dirty="0" smtClean="0">
                <a:solidFill>
                  <a:srgbClr val="C00000"/>
                </a:solidFill>
              </a:rPr>
              <a:t>run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steady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T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42407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Motion detected while system is armed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2821923" y="1673525"/>
            <a:ext cx="801465" cy="2658989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own Arrow 20"/>
          <p:cNvSpPr/>
          <p:nvPr/>
        </p:nvSpPr>
        <p:spPr>
          <a:xfrm rot="17959853">
            <a:off x="1460908" y="5096699"/>
            <a:ext cx="1190445" cy="1272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89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alert:motion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alarm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ARMED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30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T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  <a:endParaRPr lang="en-US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sz="1600" b="1" dirty="0" smtClean="0">
                <a:solidFill>
                  <a:srgbClr val="C00000"/>
                </a:solidFill>
              </a:rPr>
              <a:t>run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steady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T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42407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Motion detected while system is armed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3287484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2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alarm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ARMED  ALARM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 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30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  <a:endParaRPr lang="en-US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sz="1600" b="1" dirty="0" smtClean="0">
                <a:solidFill>
                  <a:srgbClr val="C00000"/>
                </a:solidFill>
              </a:rPr>
              <a:t>run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sz="1600" b="1" dirty="0" err="1" smtClean="0">
                <a:solidFill>
                  <a:srgbClr val="C00000"/>
                </a:solidFill>
              </a:rPr>
              <a:t>mode:steady</a:t>
            </a:r>
            <a:endParaRPr lang="en-US" b="1" dirty="0" smtClean="0">
              <a:solidFill>
                <a:srgbClr val="C00000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steady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T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1841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Alarm activated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7016619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619712" y="951722"/>
            <a:ext cx="2574054" cy="4344897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70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Initialize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ready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>
                <a:solidFill>
                  <a:schemeClr val="tx1"/>
                </a:solidFill>
              </a:rPr>
              <a:t>door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>
                <a:solidFill>
                  <a:schemeClr val="tx1"/>
                </a:solidFill>
              </a:rPr>
              <a:t>motion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>
                <a:solidFill>
                  <a:schemeClr val="tx1"/>
                </a:solidFill>
              </a:rPr>
              <a:t>alarm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Initialize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>
                <a:solidFill>
                  <a:srgbClr val="C00000"/>
                </a:solidFill>
              </a:rPr>
              <a:t>get code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>
                <a:solidFill>
                  <a:schemeClr val="tx1"/>
                </a:solidFill>
              </a:rPr>
              <a:t>timer initial value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30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>
                <a:solidFill>
                  <a:schemeClr val="tx1"/>
                </a:solidFill>
              </a:rPr>
              <a:t>time remaining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30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>
                <a:solidFill>
                  <a:schemeClr val="tx1"/>
                </a:solidFill>
              </a:rPr>
              <a:t>stored code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123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>
                <a:solidFill>
                  <a:schemeClr val="tx1"/>
                </a:solidFill>
              </a:rPr>
              <a:t>entered code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0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>
                <a:solidFill>
                  <a:schemeClr val="tx1"/>
                </a:solidFill>
              </a:rPr>
              <a:t>keypad digit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-1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>
                <a:solidFill>
                  <a:schemeClr val="tx1"/>
                </a:solidFill>
              </a:rPr>
              <a:t>digit count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0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Initialize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>
                <a:solidFill>
                  <a:schemeClr val="tx1"/>
                </a:solidFill>
              </a:rPr>
              <a:t>time remaining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30 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Initialize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>
                <a:solidFill>
                  <a:schemeClr val="tx1"/>
                </a:solidFill>
              </a:rPr>
              <a:t>door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>
                <a:solidFill>
                  <a:schemeClr val="tx1"/>
                </a:solidFill>
              </a:rPr>
              <a:t>door previous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>
                <a:solidFill>
                  <a:schemeClr val="tx1"/>
                </a:solidFill>
              </a:rPr>
              <a:t>motion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>
                <a:solidFill>
                  <a:schemeClr val="tx1"/>
                </a:solidFill>
              </a:rPr>
              <a:t>motion previous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Initialize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off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>
                <a:solidFill>
                  <a:schemeClr val="tx1"/>
                </a:solidFill>
              </a:rPr>
              <a:t>LED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Initialize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keypress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F 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 F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17243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System startup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3023118" y="951722"/>
            <a:ext cx="597160" cy="578498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7053943" y="951722"/>
            <a:ext cx="298580" cy="578498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55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ALARM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30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run</a:t>
            </a:r>
            <a:endParaRPr lang="en-US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sz="1600" b="1" dirty="0" err="1" smtClean="0">
                <a:solidFill>
                  <a:srgbClr val="C00000"/>
                </a:solidFill>
              </a:rPr>
              <a:t>mode:steady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sz="1600" b="1" dirty="0" smtClean="0">
                <a:solidFill>
                  <a:srgbClr val="C00000"/>
                </a:solidFill>
              </a:rPr>
              <a:t>run</a:t>
            </a:r>
            <a:endParaRPr lang="en-US" b="1" dirty="0" smtClean="0">
              <a:solidFill>
                <a:srgbClr val="C00000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steady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T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1841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Alarm activated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keypress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7016620" y="4332514"/>
            <a:ext cx="335903" cy="929599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50</a:t>
            </a:fld>
            <a:endParaRPr lang="en-US"/>
          </a:p>
        </p:txBody>
      </p:sp>
      <p:sp>
        <p:nvSpPr>
          <p:cNvPr id="21" name="Down Arrow 20"/>
          <p:cNvSpPr/>
          <p:nvPr/>
        </p:nvSpPr>
        <p:spPr>
          <a:xfrm rot="7196859">
            <a:off x="1843983" y="2653954"/>
            <a:ext cx="1190445" cy="1272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80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keypress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ready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  <a:sym typeface="Symbol" panose="05050102010706020507" pitchFamily="18" charset="2"/>
              </a:rPr>
              <a:t> 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6744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Ready: monitor sensors and wait for valid code entry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911151" y="951722"/>
            <a:ext cx="709128" cy="3862874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74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6744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Ready: monitor sensors and wait for valid code entry on keypad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keypress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23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is ready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Monitor the door and motion sensors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Wait for a valid code to be entered on keypad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2BF23B2-DBF6-4B02-92EB-28FA5EA134C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79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72859" y="67391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System Manager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sz="1200" b="1" dirty="0" err="1" smtClean="0">
                <a:solidFill>
                  <a:srgbClr val="C00000"/>
                </a:solidFill>
              </a:rPr>
              <a:t>alert:dooropened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</a:t>
            </a:r>
            <a:r>
              <a:rPr lang="en-US" dirty="0">
                <a:solidFill>
                  <a:schemeClr val="tx1"/>
                </a:solidFill>
              </a:rPr>
              <a:t>READY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</a:t>
            </a:r>
            <a:r>
              <a:rPr lang="en-US" dirty="0">
                <a:solidFill>
                  <a:schemeClr val="tx1"/>
                </a:solidFill>
              </a:rPr>
              <a:t>T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8588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alarm	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8481" y="673911"/>
            <a:ext cx="3200400" cy="31745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Code Validator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get code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get code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timer initial value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stored code	123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entered code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keypad digit	-1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digit count	0</a:t>
            </a:r>
          </a:p>
          <a:p>
            <a:pPr>
              <a:tabLst>
                <a:tab pos="18843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64103" y="673911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Timer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time remaining	30 </a:t>
            </a:r>
          </a:p>
          <a:p>
            <a:pPr>
              <a:tabLst>
                <a:tab pos="160496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2859" y="4068792"/>
            <a:ext cx="3200400" cy="2514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Sensors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	T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door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motion previous	F</a:t>
            </a:r>
          </a:p>
          <a:p>
            <a:pPr>
              <a:tabLst>
                <a:tab pos="177323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8481" y="4068792"/>
            <a:ext cx="3200400" cy="2514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LED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mode	off</a:t>
            </a:r>
          </a:p>
          <a:p>
            <a:pPr>
              <a:tabLst>
                <a:tab pos="8016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LED	F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859" y="49106"/>
            <a:ext cx="3614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Door opens while system is ready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016620" y="951722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87485" y="4332514"/>
            <a:ext cx="335903" cy="597160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3470988" y="1716833"/>
            <a:ext cx="152400" cy="2615681"/>
          </a:xfrm>
          <a:prstGeom prst="straightConnector1">
            <a:avLst/>
          </a:prstGeom>
          <a:ln w="76200">
            <a:solidFill>
              <a:srgbClr val="C00000"/>
            </a:solidFill>
            <a:headEnd type="oval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8264103" y="3489649"/>
            <a:ext cx="3200400" cy="30736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Buzzer</a:t>
            </a: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state	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tabLst>
                <a:tab pos="15494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queued state	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keypress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error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err="1" smtClean="0">
                <a:solidFill>
                  <a:schemeClr val="tx1"/>
                </a:solidFill>
                <a:sym typeface="Symbol" panose="05050102010706020507" pitchFamily="18" charset="2"/>
              </a:rPr>
              <a:t>ack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	F</a:t>
            </a:r>
            <a:endParaRPr lang="en-US" dirty="0" smtClean="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cancel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  <a:sym typeface="Symbol" panose="05050102010706020507" pitchFamily="18" charset="2"/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>
                <a:solidFill>
                  <a:schemeClr val="tx1"/>
                </a:solidFill>
              </a:rPr>
              <a:t>door chime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warning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endParaRPr lang="en-US" dirty="0">
              <a:solidFill>
                <a:schemeClr val="tx1"/>
              </a:solidFill>
            </a:endParaRP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	  </a:t>
            </a:r>
          </a:p>
          <a:p>
            <a:pPr>
              <a:tabLst>
                <a:tab pos="1193800" algn="l"/>
                <a:tab pos="1604963" algn="l"/>
                <a:tab pos="2463800" algn="l"/>
              </a:tabLs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8" name="Arc 17"/>
          <p:cNvSpPr/>
          <p:nvPr/>
        </p:nvSpPr>
        <p:spPr>
          <a:xfrm>
            <a:off x="2685634" y="5503653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2685634" y="6043522"/>
            <a:ext cx="385369" cy="279832"/>
          </a:xfrm>
          <a:prstGeom prst="arc">
            <a:avLst>
              <a:gd name="adj1" fmla="val 15168582"/>
              <a:gd name="adj2" fmla="val 6912147"/>
            </a:avLst>
          </a:prstGeom>
          <a:ln w="476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 rot="19204562">
            <a:off x="1611098" y="4277625"/>
            <a:ext cx="1190445" cy="1272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F23B2-DBF6-4B02-92EB-28FA5EA134C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71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1070</Words>
  <Application>Microsoft Office PowerPoint</Application>
  <PresentationFormat>Widescreen</PresentationFormat>
  <Paragraphs>2366</Paragraphs>
  <Slides>50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Arial</vt:lpstr>
      <vt:lpstr>Calibri</vt:lpstr>
      <vt:lpstr>Calibri Light</vt:lpstr>
      <vt:lpstr>Symbol</vt:lpstr>
      <vt:lpstr>Office Theme</vt:lpstr>
      <vt:lpstr>Visualize Behavior of the “Home Security System”</vt:lpstr>
      <vt:lpstr>System startup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System is ready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Homeowner arms the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Homeowner leaves the house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System is armed</vt:lpstr>
      <vt:lpstr>PowerPoint Presentation</vt:lpstr>
      <vt:lpstr>PowerPoint Presentation</vt:lpstr>
      <vt:lpstr>PowerPoint Presentation</vt:lpstr>
      <vt:lpstr>PowerPoint Presentation</vt:lpstr>
      <vt:lpstr>Unexpected motion detected</vt:lpstr>
      <vt:lpstr>PowerPoint Presentation</vt:lpstr>
      <vt:lpstr>PowerPoint Presentation</vt:lpstr>
      <vt:lpstr>PowerPoint Presentation</vt:lpstr>
      <vt:lpstr>PowerPoint Presentation</vt:lpstr>
    </vt:vector>
  </TitlesOfParts>
  <Company>Rose-Hulman Institute of Technology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Doering, Edward R</dc:creator>
  <cp:lastModifiedBy>Doering, Edward R</cp:lastModifiedBy>
  <cp:revision>100</cp:revision>
  <dcterms:created xsi:type="dcterms:W3CDTF">2018-02-02T13:48:57Z</dcterms:created>
  <dcterms:modified xsi:type="dcterms:W3CDTF">2018-02-02T20:41:28Z</dcterms:modified>
</cp:coreProperties>
</file>